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Inter SemiBold"/>
      <p:regular r:id="rId16"/>
      <p:bold r:id="rId17"/>
      <p:italic r:id="rId18"/>
      <p:boldItalic r:id="rId19"/>
    </p:embeddedFont>
    <p:embeddedFont>
      <p:font typeface="Inter"/>
      <p:regular r:id="rId20"/>
      <p:bold r:id="rId21"/>
      <p:italic r:id="rId22"/>
      <p:boldItalic r:id="rId23"/>
    </p:embeddedFont>
    <p:embeddedFont>
      <p:font typeface="Lora SemiBold"/>
      <p:regular r:id="rId24"/>
      <p:bold r:id="rId25"/>
      <p:italic r:id="rId26"/>
      <p:boldItalic r:id="rId27"/>
    </p:embeddedFont>
    <p:embeddedFont>
      <p:font typeface="Lor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03BC17-6988-4699-9921-B16BCE3C6CF9}">
  <a:tblStyle styleId="{3303BC17-6988-4699-9921-B16BCE3C6CF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22" Type="http://schemas.openxmlformats.org/officeDocument/2006/relationships/font" Target="fonts/Inter-italic.fntdata"/><Relationship Id="rId21" Type="http://schemas.openxmlformats.org/officeDocument/2006/relationships/font" Target="fonts/Inter-bold.fntdata"/><Relationship Id="rId24" Type="http://schemas.openxmlformats.org/officeDocument/2006/relationships/font" Target="fonts/LoraSemiBold-regular.fntdata"/><Relationship Id="rId23" Type="http://schemas.openxmlformats.org/officeDocument/2006/relationships/font" Target="fonts/Int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oraSemiBold-italic.fntdata"/><Relationship Id="rId25" Type="http://schemas.openxmlformats.org/officeDocument/2006/relationships/font" Target="fonts/LoraSemiBold-bold.fntdata"/><Relationship Id="rId28" Type="http://schemas.openxmlformats.org/officeDocument/2006/relationships/font" Target="fonts/Lora-regular.fntdata"/><Relationship Id="rId27" Type="http://schemas.openxmlformats.org/officeDocument/2006/relationships/font" Target="fonts/LoraSemi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or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ora-boldItalic.fntdata"/><Relationship Id="rId30" Type="http://schemas.openxmlformats.org/officeDocument/2006/relationships/font" Target="fonts/Lora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InterSemiBold-bold.fntdata"/><Relationship Id="rId16" Type="http://schemas.openxmlformats.org/officeDocument/2006/relationships/font" Target="fonts/InterSemiBold-regular.fntdata"/><Relationship Id="rId19" Type="http://schemas.openxmlformats.org/officeDocument/2006/relationships/font" Target="fonts/InterSemiBold-boldItalic.fntdata"/><Relationship Id="rId18" Type="http://schemas.openxmlformats.org/officeDocument/2006/relationships/font" Target="fonts/Inter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5487" y="3924300"/>
            <a:ext cx="12477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6137" y="3924300"/>
            <a:ext cx="12477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6787" y="3924300"/>
            <a:ext cx="12477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67437" y="3924300"/>
            <a:ext cx="12477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9" name="Google Shape;8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58087" y="3924300"/>
            <a:ext cx="12477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0" name="Google Shape;90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48737" y="3924300"/>
            <a:ext cx="1247775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790461" y="2238375"/>
            <a:ext cx="8611076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Lama krotká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995487" y="3133725"/>
            <a:ext cx="8201025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8C847A"/>
                </a:solidFill>
                <a:latin typeface="Lora"/>
                <a:ea typeface="Lora"/>
                <a:cs typeface="Lora"/>
                <a:sym typeface="Lora"/>
              </a:rPr>
              <a:t>Vědecká charakteristika, životní cyklus a ekologický význam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2100262" y="4076700"/>
            <a:ext cx="103822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A76543"/>
                </a:solidFill>
                <a:latin typeface="Inter"/>
                <a:ea typeface="Inter"/>
                <a:cs typeface="Inter"/>
                <a:sym typeface="Inter"/>
              </a:rPr>
              <a:t>ŘÍŠE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2100262" y="4276725"/>
            <a:ext cx="10382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D2A26"/>
                </a:solidFill>
                <a:latin typeface="Lora SemiBold"/>
                <a:ea typeface="Lora SemiBold"/>
                <a:cs typeface="Lora SemiBold"/>
                <a:sym typeface="Lora SemiBold"/>
              </a:rPr>
              <a:t>Živočichové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3490912" y="4076700"/>
            <a:ext cx="103822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A76543"/>
                </a:solidFill>
                <a:latin typeface="Inter"/>
                <a:ea typeface="Inter"/>
                <a:cs typeface="Inter"/>
                <a:sym typeface="Inter"/>
              </a:rPr>
              <a:t>KMEN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3490912" y="4276725"/>
            <a:ext cx="10382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D2A26"/>
                </a:solidFill>
                <a:latin typeface="Lora SemiBold"/>
                <a:ea typeface="Lora SemiBold"/>
                <a:cs typeface="Lora SemiBold"/>
                <a:sym typeface="Lora SemiBold"/>
              </a:rPr>
              <a:t>Strunatci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4881562" y="4076700"/>
            <a:ext cx="103822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A76543"/>
                </a:solidFill>
                <a:latin typeface="Inter"/>
                <a:ea typeface="Inter"/>
                <a:cs typeface="Inter"/>
                <a:sym typeface="Inter"/>
              </a:rPr>
              <a:t>TŘÍDA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4881562" y="4276725"/>
            <a:ext cx="10382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D2A26"/>
                </a:solidFill>
                <a:latin typeface="Lora SemiBold"/>
                <a:ea typeface="Lora SemiBold"/>
                <a:cs typeface="Lora SemiBold"/>
                <a:sym typeface="Lora SemiBold"/>
              </a:rPr>
              <a:t>Savci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6272212" y="4076700"/>
            <a:ext cx="103822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A76543"/>
                </a:solidFill>
                <a:latin typeface="Inter"/>
                <a:ea typeface="Inter"/>
                <a:cs typeface="Inter"/>
                <a:sym typeface="Inter"/>
              </a:rPr>
              <a:t>ŘÁD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6272212" y="4276725"/>
            <a:ext cx="10382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D2A26"/>
                </a:solidFill>
                <a:latin typeface="Lora SemiBold"/>
                <a:ea typeface="Lora SemiBold"/>
                <a:cs typeface="Lora SemiBold"/>
                <a:sym typeface="Lora SemiBold"/>
              </a:rPr>
              <a:t>Sudokopytníci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7662862" y="4076700"/>
            <a:ext cx="103822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A76543"/>
                </a:solidFill>
                <a:latin typeface="Inter"/>
                <a:ea typeface="Inter"/>
                <a:cs typeface="Inter"/>
                <a:sym typeface="Inter"/>
              </a:rPr>
              <a:t>ČELEĎ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7662862" y="4276725"/>
            <a:ext cx="10382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D2A26"/>
                </a:solidFill>
                <a:latin typeface="Lora SemiBold"/>
                <a:ea typeface="Lora SemiBold"/>
                <a:cs typeface="Lora SemiBold"/>
                <a:sym typeface="Lora SemiBold"/>
              </a:rPr>
              <a:t>Velbloudovití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9053512" y="4076700"/>
            <a:ext cx="1038225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5" u="none" cap="none" strike="noStrike">
                <a:solidFill>
                  <a:srgbClr val="A76543"/>
                </a:solidFill>
                <a:latin typeface="Inter"/>
                <a:ea typeface="Inter"/>
                <a:cs typeface="Inter"/>
                <a:sym typeface="Inter"/>
              </a:rPr>
              <a:t>ROD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9053512" y="4276725"/>
            <a:ext cx="1038225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D2A26"/>
                </a:solidFill>
                <a:latin typeface="Lora SemiBold"/>
                <a:ea typeface="Lora SemiBold"/>
                <a:cs typeface="Lora SemiBold"/>
                <a:sym typeface="Lora SemiBold"/>
              </a:rPr>
              <a:t>Lama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844254"/>
            <a:ext cx="2057400" cy="2121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9400" y="2844254"/>
            <a:ext cx="2057400" cy="2121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67300" y="2844254"/>
            <a:ext cx="2057400" cy="2121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5200" y="2844254"/>
            <a:ext cx="2057400" cy="2121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63100" y="2844254"/>
            <a:ext cx="2057400" cy="2121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771525" y="3091904"/>
            <a:ext cx="165735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A76543"/>
                </a:solidFill>
                <a:latin typeface="Lora"/>
                <a:ea typeface="Lora"/>
                <a:cs typeface="Lora"/>
                <a:sym typeface="Lora"/>
              </a:rPr>
              <a:t>01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730091" y="3625304"/>
            <a:ext cx="1740217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Anatomie a fyziologie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771525" y="4158704"/>
            <a:ext cx="1657350" cy="559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15C56"/>
                </a:solidFill>
                <a:latin typeface="Inter"/>
                <a:ea typeface="Inter"/>
                <a:cs typeface="Inter"/>
                <a:sym typeface="Inter"/>
              </a:rPr>
              <a:t>Klíčové tělesné parametry a fyziologická přizpůsobení.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3019425" y="3091904"/>
            <a:ext cx="165735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A76543"/>
                </a:solidFill>
                <a:latin typeface="Lora"/>
                <a:ea typeface="Lora"/>
                <a:cs typeface="Lora"/>
                <a:sym typeface="Lora"/>
              </a:rPr>
              <a:t>02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2977991" y="3625304"/>
            <a:ext cx="174021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Přirozené prostředí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3019425" y="3939629"/>
            <a:ext cx="1657350" cy="559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15C56"/>
                </a:solidFill>
                <a:latin typeface="Inter"/>
                <a:ea typeface="Inter"/>
                <a:cs typeface="Inter"/>
                <a:sym typeface="Inter"/>
              </a:rPr>
              <a:t>Výšková pásma, klimatické podmínky a geografické rozšíření.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5267325" y="3091904"/>
            <a:ext cx="165735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A76543"/>
                </a:solidFill>
                <a:latin typeface="Lora"/>
                <a:ea typeface="Lora"/>
                <a:cs typeface="Lora"/>
                <a:sym typeface="Lora"/>
              </a:rPr>
              <a:t>03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5225891" y="3625304"/>
            <a:ext cx="174021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Chování stáda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5267325" y="3939629"/>
            <a:ext cx="1657350" cy="559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15C56"/>
                </a:solidFill>
                <a:latin typeface="Inter"/>
                <a:ea typeface="Inter"/>
                <a:cs typeface="Inter"/>
                <a:sym typeface="Inter"/>
              </a:rPr>
              <a:t>Sociální hierarchie, komunikace a obranné mechanismy.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7515225" y="3091904"/>
            <a:ext cx="165735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A76543"/>
                </a:solidFill>
                <a:latin typeface="Lora"/>
                <a:ea typeface="Lora"/>
                <a:cs typeface="Lora"/>
                <a:sym typeface="Lora"/>
              </a:rPr>
              <a:t>04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7473791" y="3625304"/>
            <a:ext cx="1740217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Rozmnožování a vývoj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7515225" y="4158704"/>
            <a:ext cx="1657350" cy="37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15C56"/>
                </a:solidFill>
                <a:latin typeface="Inter"/>
                <a:ea typeface="Inter"/>
                <a:cs typeface="Inter"/>
                <a:sym typeface="Inter"/>
              </a:rPr>
              <a:t>Reprodukční cyklus, březost a péče o mláďata.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9763125" y="3091904"/>
            <a:ext cx="165735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A76543"/>
                </a:solidFill>
                <a:latin typeface="Lora"/>
                <a:ea typeface="Lora"/>
                <a:cs typeface="Lora"/>
                <a:sym typeface="Lora"/>
              </a:rPr>
              <a:t>05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9721691" y="3625304"/>
            <a:ext cx="174021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Význam a využití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9763125" y="3939629"/>
            <a:ext cx="1657350" cy="37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15C56"/>
                </a:solidFill>
                <a:latin typeface="Inter"/>
                <a:ea typeface="Inter"/>
                <a:cs typeface="Inter"/>
                <a:sym typeface="Inter"/>
              </a:rPr>
              <a:t>Domestikace, produkce vlny a hospodářská role.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Obsah prezentace</a:t>
            </a: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571500" y="1171575"/>
            <a:ext cx="11049000" cy="1905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6" name="Google Shape;1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95500"/>
            <a:ext cx="5286375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095500"/>
            <a:ext cx="528637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/>
        </p:nvSpPr>
        <p:spPr>
          <a:xfrm>
            <a:off x="904875" y="2147887"/>
            <a:ext cx="49530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Morfologie těla: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Výška v kohoutku dosahuje 110 až 130 cm, hmotnost dospělého jedince se pohybuje mezi 130 a 200 kg.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904875" y="2833687"/>
            <a:ext cx="4953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Adaptace krve: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Unikátní oválný tvar červených krvinek a vysoká koncentrace hemoglobinu umožňují efektivní vázání kyslíku v řídkém vzduchu.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904875" y="3776662"/>
            <a:ext cx="4953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Trávicí trakt: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Tříkomorový žaludek funguje na principu předžaludků, což umožňuje maximální zužitkování chudé, vysoce vláknité stravy.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904875" y="4719637"/>
            <a:ext cx="4953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Stavba končetin: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Na rozdíl od pravých kopytníků mají pružné mozoly na spodní straně prstů, které neničí citlivý horský půdní kryt.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Anatomie a fyziologie</a:t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571500" y="1171575"/>
            <a:ext cx="11049000" cy="1905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9" name="Google Shape;1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571500" y="571500"/>
            <a:ext cx="5800725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Přirozené prostředí</a:t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571500" y="1171575"/>
            <a:ext cx="5524500" cy="1905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52" name="Google Shape;15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904875" y="2490787"/>
            <a:ext cx="51911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Výšková pásma: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Původním biotopem jsou náhorní plošiny a travnaté oblasti And (Altiplano) ve výškách 3 000 až 4 800 m n. m.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904875" y="3433762"/>
            <a:ext cx="51911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Klimatická odolnost: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Husté a vrstvené rouno poskytuje vynikající izolaci proti extrémním nočním mrazům, silnému větru i intenzivnímu slunečnímu záření.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904875" y="4376737"/>
            <a:ext cx="51911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Geografické rozšíření: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Hlavní oblasti chovu se nacházejí na území států Peru, Bolívie, Chile, Ekvádoru a severozápadní Argentiny.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0" name="Google Shape;1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76475"/>
            <a:ext cx="528637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276475"/>
            <a:ext cx="5286375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 txBox="1"/>
          <p:nvPr/>
        </p:nvSpPr>
        <p:spPr>
          <a:xfrm>
            <a:off x="914400" y="2619375"/>
            <a:ext cx="4830603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A76543"/>
                </a:solidFill>
                <a:latin typeface="Lora SemiBold"/>
                <a:ea typeface="Lora SemiBold"/>
                <a:cs typeface="Lora SemiBold"/>
                <a:sym typeface="Lora SemiBold"/>
              </a:rPr>
              <a:t>Sociální hierarchie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914400" y="3105150"/>
            <a:ext cx="4600575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Lamy jsou vysoce společenská zvířata žijící v harémových skupinách. Stádo se obvykle skládá z jednoho dominantního samce, několika samic a jejich nedospělých mláďat.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914400" y="4276725"/>
            <a:ext cx="4600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Mimo rodinné skupiny vytvářejí dospívající samci dočasné mládenecké tlupy, kde si prostřednictvím herních soubojů budují postavení.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6677025" y="2619375"/>
            <a:ext cx="4830603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A76543"/>
                </a:solidFill>
                <a:latin typeface="Lora SemiBold"/>
                <a:ea typeface="Lora SemiBold"/>
                <a:cs typeface="Lora SemiBold"/>
                <a:sym typeface="Lora SemiBold"/>
              </a:rPr>
              <a:t>Komunikace a teritorium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6677025" y="3105150"/>
            <a:ext cx="4600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Kromě akustických projevů, jako je jemné bzučení vyjadřující pohodu či varovný křik při nebezpečí, hraje klíčovou roli řeč těla (poloha uší, hlavy a ocasu).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6677025" y="4019550"/>
            <a:ext cx="4600575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Teritorium skupina vymezuje společnými hromadami trusu. Plivání žaludečních šťáv slouží výhradně ke stanovení pozice v hierarchii nebo k odehnání dotěrných jedinců.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Chování stáda</a:t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571500" y="1171575"/>
            <a:ext cx="11049000" cy="1905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5" name="Google Shape;1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6" name="Google Shape;17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95500"/>
            <a:ext cx="5286375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7" name="Google Shape;17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095500"/>
            <a:ext cx="528637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904875" y="2147887"/>
            <a:ext cx="4953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Provokovaná ovulace: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Samice nemá pevný estrální cyklus. K uvolnění vajíčka dochází až mechanickým drážděním při samotném páření.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904875" y="3090862"/>
            <a:ext cx="49530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Doba březosti: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Trvá přibližně 350 až 360 dní (cca 11 měsíců). Samice rodí téměř výhradně jedno mládě (tzv. cria).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904875" y="3776662"/>
            <a:ext cx="4953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Průběh porodu: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Porod probíhá vestoje, nejčastěji během teplého dopoledne. Tím je zajištěno, že mokré mládě stihne do chladné noci uschnout.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904875" y="4719637"/>
            <a:ext cx="4953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Vývoj mláděte: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Mládě se staví na nohy do hodiny po porodu. Kojeno je 5 až 6 měsíců. Pohlavní dospělost nastává u samic ve 2 letech, u samců ve 3 letech.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Rozmnožování a vývoj</a:t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571500" y="1171575"/>
            <a:ext cx="11049000" cy="1905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8" name="Google Shape;1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3333752" y="661924"/>
            <a:ext cx="580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Význam a využití</a:t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3333743" y="1449015"/>
            <a:ext cx="5524500" cy="192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3500438" y="2472425"/>
            <a:ext cx="51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Nosiči nákladu: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Tradičně unese dospělý samec 25 až 40 kg nákladu v extrémně strmých a kamenitých terénech, kde jiná zvířata selhávají.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3500388" y="3590125"/>
            <a:ext cx="519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Vlna a rouno: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Srst poskytuje pevné, hřejivé a lehké vlákno bez obsahu lanolinu, což z něj činí vysoce hypoalergenní materiál.</a:t>
            </a:r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3500438" y="4400025"/>
            <a:ext cx="51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2D2A2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Moderní chov:</a:t>
            </a:r>
            <a:r>
              <a:rPr b="0" i="0" lang="en-US" sz="135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 Vedle produkce masa a kůže se lamy globálně využívají v agroturistice, ekologickém spásání luk a jako terapeutická zvířata.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8" name="Google Shape;1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9" name="Google Shape;199;p20"/>
          <p:cNvGraphicFramePr/>
          <p:nvPr/>
        </p:nvGraphicFramePr>
        <p:xfrm>
          <a:off x="571500" y="21334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{3303BC17-6988-4699-9921-B16BCE3C6CF9}</a:tableStyleId>
              </a:tblPr>
              <a:tblGrid>
                <a:gridCol w="4007650"/>
                <a:gridCol w="7041350"/>
              </a:tblGrid>
              <a:tr h="75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2D2A2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Odborná instituce / Zdroj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D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2D2A2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Zaměření a obsah publikovaných informací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DE6"/>
                    </a:solidFill>
                  </a:tcPr>
                </a:tc>
              </a:tr>
              <a:tr h="75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E4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Zoologická zahrada Praha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E4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Biologie chovu, přirozená potrava, etologie a odchov mláďat v zajetí.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E4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Česká zemědělská univerzita v Praze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E4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Analýza užitkových vlastností velbloudovitých a historie domestikace.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E4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Biologická encyklopedie BioLib.cz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E4A46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Ucelený taxonomický systém, taxony a české vědecké názvosloví.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0" name="Google Shape;200;p20"/>
          <p:cNvSpPr/>
          <p:nvPr/>
        </p:nvSpPr>
        <p:spPr>
          <a:xfrm>
            <a:off x="571500" y="3748087"/>
            <a:ext cx="4007643" cy="9525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4579143" y="3748087"/>
            <a:ext cx="7041356" cy="9525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571500" y="4319587"/>
            <a:ext cx="4007643" cy="9525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4579143" y="4319587"/>
            <a:ext cx="7041356" cy="9525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571500" y="4891087"/>
            <a:ext cx="4007643" cy="9525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4579143" y="4891087"/>
            <a:ext cx="7041356" cy="9525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Závěr a zdroje</a:t>
            </a:r>
            <a:endParaRPr/>
          </a:p>
        </p:txBody>
      </p:sp>
      <p:sp>
        <p:nvSpPr>
          <p:cNvPr id="207" name="Google Shape;207;p20"/>
          <p:cNvSpPr/>
          <p:nvPr/>
        </p:nvSpPr>
        <p:spPr>
          <a:xfrm>
            <a:off x="571500" y="1171575"/>
            <a:ext cx="11049000" cy="1905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9F5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2" name="Google Shape;2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571500" y="2366962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571500" y="3138487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571500" y="3910012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571500" y="312896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571500" y="312896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571500" y="390048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571500" y="390048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571500" y="467201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571500" y="467201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2" name="Google Shape;22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0983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1666875" y="2516981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https://i1.pickpik.com/photos/457/840/16/alpaca-animal-head-fur-preview.jpg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1666875" y="2750343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www.pickpik.com</a:t>
            </a:r>
            <a:endParaRPr/>
          </a:p>
        </p:txBody>
      </p:sp>
      <p:pic>
        <p:nvPicPr>
          <p:cNvPr descr="image.png" id="225" name="Google Shape;22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28136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 txBox="1"/>
          <p:nvPr/>
        </p:nvSpPr>
        <p:spPr>
          <a:xfrm>
            <a:off x="1666875" y="3288506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https://images.squarespace-cdn.com/content/v1/5d85509bca8a740d1b4afd30/1591046047985-K9V97QCWOIKO6SVUJXJL/image-asset.jpeg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1666875" y="3521868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hotspringsllamas.org</a:t>
            </a:r>
            <a:endParaRPr/>
          </a:p>
        </p:txBody>
      </p:sp>
      <p:pic>
        <p:nvPicPr>
          <p:cNvPr descr="image.png" id="228" name="Google Shape;22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05288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1"/>
          <p:cNvSpPr txBox="1"/>
          <p:nvPr/>
        </p:nvSpPr>
        <p:spPr>
          <a:xfrm>
            <a:off x="1666875" y="4060031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https://opensanctuary.org/wp-content/uploads/2021/12/1888799_10152630229755130_1365126526_o.jpeg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1666875" y="4293393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opensanctuary.org</a:t>
            </a:r>
            <a:endParaRPr/>
          </a:p>
        </p:txBody>
      </p:sp>
      <p:pic>
        <p:nvPicPr>
          <p:cNvPr descr="image.png" id="231" name="Google Shape;23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82441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/>
          <p:nvPr/>
        </p:nvSpPr>
        <p:spPr>
          <a:xfrm>
            <a:off x="1666875" y="4831556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https://upload.wikimedia.org/wikipedia/commons/3/37/A_Quechua_girl_and_her_Llama.jpg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1666875" y="5064918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E4A46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Inter"/>
                <a:ea typeface="Inter"/>
                <a:cs typeface="Inter"/>
                <a:sym typeface="Inter"/>
              </a:rPr>
              <a:t>en.wikipedia.org</a:t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571500" y="571500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D2A26"/>
                </a:solidFill>
                <a:latin typeface="Lora"/>
                <a:ea typeface="Lora"/>
                <a:cs typeface="Lora"/>
                <a:sym typeface="Lora"/>
              </a:rPr>
              <a:t>Zdroje obrázků</a:t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571500" y="1171575"/>
            <a:ext cx="11049000" cy="1905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